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0104100" cy="15081250"/>
  <p:notesSz cx="20104100" cy="15081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B2B9C-202E-4175-885F-8F8857506786}" v="40" dt="2018-11-19T18:25:45.9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632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10" Type="http://schemas.openxmlformats.org/officeDocument/2006/relationships/customXml" Target="../customXml/item3.xml"/><Relationship Id="rId4" Type="http://schemas.openxmlformats.org/officeDocument/2006/relationships/viewProps" Target="viewProps.xml"/><Relationship Id="rId9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675187"/>
            <a:ext cx="17088486" cy="3167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753870"/>
          </a:xfrm>
          <a:custGeom>
            <a:avLst/>
            <a:gdLst/>
            <a:ahLst/>
            <a:cxnLst/>
            <a:rect l="l" t="t" r="r" b="b"/>
            <a:pathLst>
              <a:path w="20104100" h="1753870">
                <a:moveTo>
                  <a:pt x="0" y="1753872"/>
                </a:moveTo>
                <a:lnTo>
                  <a:pt x="20104099" y="1753872"/>
                </a:lnTo>
                <a:lnTo>
                  <a:pt x="20104099" y="0"/>
                </a:lnTo>
                <a:lnTo>
                  <a:pt x="0" y="0"/>
                </a:lnTo>
                <a:lnTo>
                  <a:pt x="0" y="1753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780050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100" y="0"/>
                </a:lnTo>
              </a:path>
            </a:pathLst>
          </a:custGeom>
          <a:ln w="52354">
            <a:solidFill>
              <a:srgbClr val="00B0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0" y="875230"/>
            <a:ext cx="20104100" cy="828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1.7 Hexiwear IoT </a:t>
            </a:r>
            <a:r>
              <a:rPr spc="-140" dirty="0"/>
              <a:t>Team </a:t>
            </a:r>
            <a:r>
              <a:rPr spc="5" dirty="0"/>
              <a:t>Lambda -</a:t>
            </a:r>
            <a:r>
              <a:rPr spc="-25" dirty="0"/>
              <a:t> </a:t>
            </a:r>
            <a:r>
              <a:rPr spc="5" dirty="0"/>
              <a:t>HexiMed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806228"/>
            <a:ext cx="20104100" cy="49784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6413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BFBFBF"/>
                </a:solidFill>
                <a:latin typeface="Arial"/>
                <a:cs typeface="Arial"/>
              </a:rPr>
              <a:t>Sponsor: NXP</a:t>
            </a:r>
            <a:r>
              <a:rPr sz="2200" spc="-4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FBFBF"/>
                </a:solidFill>
                <a:latin typeface="Arial"/>
                <a:cs typeface="Arial"/>
              </a:rPr>
              <a:t>Semiconductors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947" y="10506318"/>
            <a:ext cx="4188354" cy="503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4431" y="11460410"/>
            <a:ext cx="3253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450" spc="10" dirty="0">
                <a:solidFill>
                  <a:srgbClr val="FFFFFF"/>
                </a:solidFill>
                <a:latin typeface="Arial"/>
                <a:cs typeface="Arial"/>
              </a:rPr>
              <a:t>Project Motivation</a:t>
            </a:r>
            <a:endParaRPr sz="2450" dirty="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63617"/>
              </p:ext>
            </p:extLst>
          </p:nvPr>
        </p:nvGraphicFramePr>
        <p:xfrm>
          <a:off x="5179966" y="3108670"/>
          <a:ext cx="4188460" cy="2947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47">
                <a:tc>
                  <a:txBody>
                    <a:bodyPr/>
                    <a:lstStyle/>
                    <a:p>
                      <a:pPr marL="31115">
                        <a:lnSpc>
                          <a:spcPts val="1914"/>
                        </a:lnSpc>
                        <a:tabLst>
                          <a:tab pos="915669" algn="l"/>
                        </a:tabLst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	Function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B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50">
                <a:tc>
                  <a:txBody>
                    <a:bodyPr/>
                    <a:lstStyle/>
                    <a:p>
                      <a:pPr marL="31115">
                        <a:lnSpc>
                          <a:spcPts val="1485"/>
                        </a:lnSpc>
                        <a:tabLst>
                          <a:tab pos="915669" algn="l"/>
                        </a:tabLst>
                      </a:pPr>
                      <a:r>
                        <a:rPr sz="1725" b="1" spc="30" baseline="4830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1725" b="1" spc="22" baseline="4830" dirty="0">
                          <a:latin typeface="Arial"/>
                          <a:cs typeface="Arial"/>
                        </a:rPr>
                        <a:t> Input	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User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input medication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the</a:t>
                      </a:r>
                      <a:endParaRPr sz="1250">
                        <a:latin typeface="Arial"/>
                        <a:cs typeface="Arial"/>
                      </a:endParaRPr>
                    </a:p>
                    <a:p>
                      <a:pPr marL="91566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50" spc="15" dirty="0">
                          <a:latin typeface="Arial"/>
                          <a:cs typeface="Arial"/>
                        </a:rPr>
                        <a:t>Hexiwear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device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B0EA"/>
                      </a:solidFill>
                      <a:prstDash val="solid"/>
                    </a:lnL>
                    <a:lnR w="3175">
                      <a:solidFill>
                        <a:srgbClr val="00B0EA"/>
                      </a:solidFill>
                      <a:prstDash val="solid"/>
                    </a:lnR>
                    <a:lnB w="3175">
                      <a:solidFill>
                        <a:srgbClr val="00B0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204">
                <a:tc>
                  <a:txBody>
                    <a:bodyPr/>
                    <a:lstStyle/>
                    <a:p>
                      <a:pPr marL="31115">
                        <a:lnSpc>
                          <a:spcPts val="1475"/>
                        </a:lnSpc>
                        <a:tabLst>
                          <a:tab pos="915669" algn="l"/>
                        </a:tabLst>
                      </a:pPr>
                      <a:r>
                        <a:rPr sz="1725" b="1" spc="22" baseline="4830" dirty="0">
                          <a:latin typeface="Arial"/>
                          <a:cs typeface="Arial"/>
                        </a:rPr>
                        <a:t>Visual </a:t>
                      </a:r>
                      <a:r>
                        <a:rPr sz="1725" b="1" spc="30" baseline="4830" dirty="0">
                          <a:latin typeface="Arial"/>
                          <a:cs typeface="Arial"/>
                        </a:rPr>
                        <a:t>and	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Matrix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RGB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Click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BUZZ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Click</a:t>
                      </a:r>
                      <a:r>
                        <a:rPr sz="12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will</a:t>
                      </a:r>
                      <a:endParaRPr sz="1250" dirty="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915669" algn="l"/>
                        </a:tabLst>
                      </a:pPr>
                      <a:r>
                        <a:rPr sz="1725" b="1" spc="30" baseline="9661" dirty="0">
                          <a:latin typeface="Arial"/>
                          <a:cs typeface="Arial"/>
                        </a:rPr>
                        <a:t>Sound	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prompt user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to take their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medications at</a:t>
                      </a:r>
                      <a:r>
                        <a:rPr sz="12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the</a:t>
                      </a:r>
                      <a:endParaRPr sz="1250" dirty="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915669" algn="l"/>
                        </a:tabLst>
                      </a:pPr>
                      <a:r>
                        <a:rPr sz="1725" b="1" spc="30" baseline="14492" dirty="0">
                          <a:latin typeface="Arial"/>
                          <a:cs typeface="Arial"/>
                        </a:rPr>
                        <a:t>Alarm	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correct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times</a:t>
                      </a:r>
                      <a:endParaRPr sz="12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B0EA"/>
                      </a:solidFill>
                      <a:prstDash val="solid"/>
                    </a:lnL>
                    <a:lnR w="3175">
                      <a:solidFill>
                        <a:srgbClr val="00B0EA"/>
                      </a:solidFill>
                      <a:prstDash val="solid"/>
                    </a:lnR>
                    <a:lnT w="3175">
                      <a:solidFill>
                        <a:srgbClr val="00B0EA"/>
                      </a:solidFill>
                      <a:prstDash val="solid"/>
                    </a:lnT>
                    <a:lnB w="3175">
                      <a:solidFill>
                        <a:srgbClr val="00B0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552">
                <a:tc>
                  <a:txBody>
                    <a:bodyPr/>
                    <a:lstStyle/>
                    <a:p>
                      <a:pPr marL="31115">
                        <a:lnSpc>
                          <a:spcPts val="1475"/>
                        </a:lnSpc>
                      </a:pPr>
                      <a:r>
                        <a:rPr sz="1725" b="1" spc="22" baseline="4830" dirty="0">
                          <a:latin typeface="Arial"/>
                          <a:cs typeface="Arial"/>
                        </a:rPr>
                        <a:t>Medication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NFC </a:t>
                      </a:r>
                      <a:r>
                        <a:rPr sz="1250" spc="-20" dirty="0">
                          <a:latin typeface="Arial"/>
                          <a:cs typeface="Arial"/>
                        </a:rPr>
                        <a:t>Tags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attached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to pill bottles</a:t>
                      </a:r>
                      <a:r>
                        <a:rPr sz="12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to</a:t>
                      </a:r>
                      <a:endParaRPr sz="12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915669" algn="l"/>
                        </a:tabLst>
                      </a:pPr>
                      <a:r>
                        <a:rPr sz="1725" b="1" spc="15" baseline="9661" dirty="0">
                          <a:latin typeface="Arial"/>
                          <a:cs typeface="Arial"/>
                        </a:rPr>
                        <a:t>Tracking	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track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time medication is</a:t>
                      </a:r>
                      <a:r>
                        <a:rPr sz="12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taken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B0EA"/>
                      </a:solidFill>
                      <a:prstDash val="solid"/>
                    </a:lnL>
                    <a:lnR w="3175">
                      <a:solidFill>
                        <a:srgbClr val="00B0EA"/>
                      </a:solidFill>
                      <a:prstDash val="solid"/>
                    </a:lnR>
                    <a:lnT w="3175">
                      <a:solidFill>
                        <a:srgbClr val="00B0EA"/>
                      </a:solidFill>
                      <a:prstDash val="solid"/>
                    </a:lnT>
                    <a:lnB w="3175">
                      <a:solidFill>
                        <a:srgbClr val="00B0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51">
                <a:tc>
                  <a:txBody>
                    <a:bodyPr/>
                    <a:lstStyle/>
                    <a:p>
                      <a:pPr marL="31115">
                        <a:lnSpc>
                          <a:spcPts val="1480"/>
                        </a:lnSpc>
                      </a:pPr>
                      <a:r>
                        <a:rPr sz="1725" b="1" spc="22" baseline="4830" dirty="0">
                          <a:latin typeface="Arial"/>
                          <a:cs typeface="Arial"/>
                        </a:rPr>
                        <a:t>Medication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Data from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NFC </a:t>
                      </a:r>
                      <a:r>
                        <a:rPr sz="1250" spc="-20" dirty="0">
                          <a:latin typeface="Arial"/>
                          <a:cs typeface="Arial"/>
                        </a:rPr>
                        <a:t>Tags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stored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an</a:t>
                      </a:r>
                      <a:endParaRPr sz="1250" dirty="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915669" algn="l"/>
                        </a:tabLst>
                      </a:pPr>
                      <a:r>
                        <a:rPr sz="1725" b="1" spc="22" baseline="9661" dirty="0">
                          <a:latin typeface="Arial"/>
                          <a:cs typeface="Arial"/>
                        </a:rPr>
                        <a:t>History	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SD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card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create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medication</a:t>
                      </a:r>
                      <a:r>
                        <a:rPr sz="12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5" dirty="0">
                          <a:latin typeface="Arial"/>
                          <a:cs typeface="Arial"/>
                        </a:rPr>
                        <a:t>log</a:t>
                      </a:r>
                      <a:endParaRPr sz="12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B0EA"/>
                      </a:solidFill>
                      <a:prstDash val="solid"/>
                    </a:lnL>
                    <a:lnR w="3175">
                      <a:solidFill>
                        <a:srgbClr val="00B0EA"/>
                      </a:solidFill>
                      <a:prstDash val="solid"/>
                    </a:lnR>
                    <a:lnT w="3175">
                      <a:solidFill>
                        <a:srgbClr val="00B0EA"/>
                      </a:solidFill>
                      <a:prstDash val="solid"/>
                    </a:lnT>
                    <a:lnB w="3175">
                      <a:solidFill>
                        <a:srgbClr val="00B0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843F2751-244D-49BF-B1D8-B0DD66DEEE75}"/>
              </a:ext>
            </a:extLst>
          </p:cNvPr>
          <p:cNvGrpSpPr/>
          <p:nvPr/>
        </p:nvGrpSpPr>
        <p:grpSpPr>
          <a:xfrm>
            <a:off x="273197" y="7492609"/>
            <a:ext cx="4188354" cy="532526"/>
            <a:chOff x="248553" y="5361721"/>
            <a:chExt cx="4188354" cy="532526"/>
          </a:xfrm>
        </p:grpSpPr>
        <p:sp>
          <p:nvSpPr>
            <p:cNvPr id="8" name="object 8"/>
            <p:cNvSpPr/>
            <p:nvPr/>
          </p:nvSpPr>
          <p:spPr>
            <a:xfrm>
              <a:off x="248553" y="5361721"/>
              <a:ext cx="4188354" cy="5325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115481" y="5418993"/>
              <a:ext cx="2790881" cy="39241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450" spc="5" dirty="0">
                  <a:solidFill>
                    <a:srgbClr val="FFFFFF"/>
                  </a:solidFill>
                  <a:latin typeface="Arial"/>
                  <a:cs typeface="Arial"/>
                </a:rPr>
                <a:t>Project</a:t>
              </a:r>
              <a:r>
                <a:rPr sz="2450" spc="-4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2450" spc="5" dirty="0">
                  <a:solidFill>
                    <a:srgbClr val="FFFFFF"/>
                  </a:solidFill>
                  <a:latin typeface="Arial"/>
                  <a:cs typeface="Arial"/>
                </a:rPr>
                <a:t>Description</a:t>
              </a:r>
              <a:endParaRPr sz="2450" dirty="0">
                <a:latin typeface="Arial"/>
                <a:cs typeface="Arial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5106009" y="6095067"/>
            <a:ext cx="10052050" cy="558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4000" y="5362354"/>
            <a:ext cx="10052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5730" algn="ctr">
              <a:lnSpc>
                <a:spcPct val="100000"/>
              </a:lnSpc>
              <a:spcBef>
                <a:spcPts val="120"/>
              </a:spcBef>
            </a:pPr>
            <a:r>
              <a:rPr lang="en-US" sz="2450" spc="10" dirty="0">
                <a:solidFill>
                  <a:srgbClr val="FFFFFF"/>
                </a:solidFill>
                <a:latin typeface="Arial"/>
                <a:cs typeface="Arial"/>
              </a:rPr>
              <a:t>Project Motivation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6025" y="2434126"/>
            <a:ext cx="10052050" cy="544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34819" y="3081949"/>
            <a:ext cx="2364105" cy="1255472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21615" indent="-208915">
              <a:lnSpc>
                <a:spcPct val="100000"/>
              </a:lnSpc>
              <a:spcBef>
                <a:spcPts val="29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spc="5" dirty="0">
                <a:latin typeface="Arial"/>
                <a:cs typeface="Arial"/>
              </a:rPr>
              <a:t>Hexiwear</a:t>
            </a:r>
            <a:endParaRPr sz="145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19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Hexiwear Docking Station</a:t>
            </a:r>
          </a:p>
          <a:p>
            <a:pPr marL="221615" indent="-208915">
              <a:lnSpc>
                <a:spcPct val="100000"/>
              </a:lnSpc>
              <a:spcBef>
                <a:spcPts val="19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spc="5" dirty="0">
                <a:latin typeface="Arial"/>
                <a:cs typeface="Arial"/>
              </a:rPr>
              <a:t>BUZZ 2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Click</a:t>
            </a:r>
            <a:endParaRPr sz="145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19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spc="5" dirty="0">
                <a:latin typeface="Arial"/>
                <a:cs typeface="Arial"/>
              </a:rPr>
              <a:t>NFC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Click</a:t>
            </a:r>
            <a:endParaRPr lang="en-US" sz="1450" spc="5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19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NFC Tags</a:t>
            </a:r>
            <a:endParaRPr sz="1450" dirty="0">
              <a:latin typeface="Arial"/>
              <a:cs typeface="Arial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718573A-B48D-47FD-8032-715D4110A8D3}"/>
              </a:ext>
            </a:extLst>
          </p:cNvPr>
          <p:cNvGrpSpPr/>
          <p:nvPr/>
        </p:nvGrpSpPr>
        <p:grpSpPr>
          <a:xfrm>
            <a:off x="15612923" y="9211602"/>
            <a:ext cx="4188354" cy="558447"/>
            <a:chOff x="15392201" y="6820414"/>
            <a:chExt cx="4188354" cy="558447"/>
          </a:xfrm>
        </p:grpSpPr>
        <p:sp>
          <p:nvSpPr>
            <p:cNvPr id="15" name="object 15"/>
            <p:cNvSpPr/>
            <p:nvPr/>
          </p:nvSpPr>
          <p:spPr>
            <a:xfrm>
              <a:off x="15392201" y="6820414"/>
              <a:ext cx="4188354" cy="558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5698991" y="6871427"/>
              <a:ext cx="2737049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60475">
                <a:lnSpc>
                  <a:spcPct val="100000"/>
                </a:lnSpc>
                <a:spcBef>
                  <a:spcPts val="120"/>
                </a:spcBef>
              </a:pPr>
              <a:r>
                <a:rPr lang="en-US" sz="2450" spc="5" dirty="0">
                  <a:solidFill>
                    <a:srgbClr val="FFFFFF"/>
                  </a:solidFill>
                  <a:latin typeface="Arial"/>
                  <a:cs typeface="Arial"/>
                </a:rPr>
                <a:t>Results</a:t>
              </a:r>
              <a:endParaRPr sz="2450" dirty="0">
                <a:latin typeface="Arial"/>
                <a:cs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C7C79D1-7D38-48D7-88BD-86C36F98A206}"/>
              </a:ext>
            </a:extLst>
          </p:cNvPr>
          <p:cNvGrpSpPr/>
          <p:nvPr/>
        </p:nvGrpSpPr>
        <p:grpSpPr>
          <a:xfrm>
            <a:off x="242490" y="12726408"/>
            <a:ext cx="4249767" cy="2233420"/>
            <a:chOff x="15330788" y="11583777"/>
            <a:chExt cx="4249767" cy="2233420"/>
          </a:xfrm>
        </p:grpSpPr>
        <p:sp>
          <p:nvSpPr>
            <p:cNvPr id="17" name="object 17"/>
            <p:cNvSpPr/>
            <p:nvPr/>
          </p:nvSpPr>
          <p:spPr>
            <a:xfrm>
              <a:off x="15392201" y="11583777"/>
              <a:ext cx="4188354" cy="558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5392201" y="11653262"/>
              <a:ext cx="3986662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795655">
                <a:lnSpc>
                  <a:spcPct val="100000"/>
                </a:lnSpc>
                <a:spcBef>
                  <a:spcPts val="120"/>
                </a:spcBef>
              </a:pPr>
              <a:r>
                <a:rPr sz="2450" spc="5" dirty="0">
                  <a:solidFill>
                    <a:srgbClr val="FFFFFF"/>
                  </a:solidFill>
                  <a:latin typeface="Arial"/>
                  <a:cs typeface="Arial"/>
                </a:rPr>
                <a:t>Acknowledgements</a:t>
              </a:r>
              <a:endParaRPr sz="2450" dirty="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5330788" y="12284307"/>
              <a:ext cx="4068445" cy="1532890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/>
            <a:p>
              <a:pPr marL="221615" marR="5080" indent="-208915">
                <a:lnSpc>
                  <a:spcPts val="1580"/>
                </a:lnSpc>
                <a:spcBef>
                  <a:spcPts val="295"/>
                </a:spcBef>
                <a:buClr>
                  <a:srgbClr val="A6A6A6"/>
                </a:buClr>
                <a:buChar char="•"/>
                <a:tabLst>
                  <a:tab pos="221615" algn="l"/>
                  <a:tab pos="222250" algn="l"/>
                </a:tabLst>
              </a:pPr>
              <a:r>
                <a:rPr sz="1450" dirty="0">
                  <a:latin typeface="Arial"/>
                  <a:cs typeface="Arial"/>
                </a:rPr>
                <a:t>Senior Design Instructors: </a:t>
              </a:r>
              <a:r>
                <a:rPr sz="1450" b="1" spc="-25" dirty="0">
                  <a:latin typeface="Arial"/>
                  <a:cs typeface="Arial"/>
                </a:rPr>
                <a:t>Dr. </a:t>
              </a:r>
              <a:r>
                <a:rPr sz="1450" b="1" dirty="0">
                  <a:latin typeface="Arial"/>
                  <a:cs typeface="Arial"/>
                </a:rPr>
                <a:t>Cecil </a:t>
              </a:r>
              <a:r>
                <a:rPr sz="1450" b="1" spc="5" dirty="0">
                  <a:latin typeface="Arial"/>
                  <a:cs typeface="Arial"/>
                </a:rPr>
                <a:t>Compeau  &amp; </a:t>
              </a:r>
              <a:r>
                <a:rPr sz="1450" b="1" spc="-25" dirty="0">
                  <a:latin typeface="Arial"/>
                  <a:cs typeface="Arial"/>
                </a:rPr>
                <a:t>Mr. </a:t>
              </a:r>
              <a:r>
                <a:rPr sz="1450" b="1" spc="5" dirty="0">
                  <a:latin typeface="Arial"/>
                  <a:cs typeface="Arial"/>
                </a:rPr>
                <a:t>Lee</a:t>
              </a:r>
              <a:r>
                <a:rPr sz="1450" b="1" spc="20" dirty="0">
                  <a:latin typeface="Arial"/>
                  <a:cs typeface="Arial"/>
                </a:rPr>
                <a:t> </a:t>
              </a:r>
              <a:r>
                <a:rPr sz="1450" b="1" spc="5" dirty="0">
                  <a:latin typeface="Arial"/>
                  <a:cs typeface="Arial"/>
                </a:rPr>
                <a:t>Hinkle</a:t>
              </a:r>
              <a:endParaRPr sz="1450" dirty="0">
                <a:latin typeface="Arial"/>
                <a:cs typeface="Arial"/>
              </a:endParaRPr>
            </a:p>
            <a:p>
              <a:pPr marL="221615" indent="-208915">
                <a:lnSpc>
                  <a:spcPct val="100000"/>
                </a:lnSpc>
                <a:spcBef>
                  <a:spcPts val="370"/>
                </a:spcBef>
                <a:buClr>
                  <a:srgbClr val="A6A6A6"/>
                </a:buClr>
                <a:buChar char="•"/>
                <a:tabLst>
                  <a:tab pos="221615" algn="l"/>
                  <a:tab pos="222250" algn="l"/>
                </a:tabLst>
              </a:pPr>
              <a:r>
                <a:rPr sz="1450" dirty="0">
                  <a:latin typeface="Arial"/>
                  <a:cs typeface="Arial"/>
                </a:rPr>
                <a:t>Faculty Advisor: </a:t>
              </a:r>
              <a:r>
                <a:rPr sz="1450" b="1" spc="-25" dirty="0">
                  <a:latin typeface="Arial"/>
                  <a:cs typeface="Arial"/>
                </a:rPr>
                <a:t>Dr. </a:t>
              </a:r>
              <a:r>
                <a:rPr sz="1450" b="1" spc="5" dirty="0">
                  <a:latin typeface="Arial"/>
                  <a:cs typeface="Arial"/>
                </a:rPr>
                <a:t>Semih</a:t>
              </a:r>
              <a:r>
                <a:rPr sz="1450" b="1" spc="-114" dirty="0">
                  <a:latin typeface="Arial"/>
                  <a:cs typeface="Arial"/>
                </a:rPr>
                <a:t> </a:t>
              </a:r>
              <a:r>
                <a:rPr sz="1450" b="1" spc="5" dirty="0">
                  <a:latin typeface="Arial"/>
                  <a:cs typeface="Arial"/>
                </a:rPr>
                <a:t>Aslan</a:t>
              </a:r>
              <a:endParaRPr sz="1450" dirty="0">
                <a:latin typeface="Arial"/>
                <a:cs typeface="Arial"/>
              </a:endParaRPr>
            </a:p>
            <a:p>
              <a:pPr marL="221615" indent="-208915">
                <a:lnSpc>
                  <a:spcPct val="100000"/>
                </a:lnSpc>
                <a:spcBef>
                  <a:spcPts val="395"/>
                </a:spcBef>
                <a:buClr>
                  <a:srgbClr val="A6A6A6"/>
                </a:buClr>
                <a:buChar char="•"/>
                <a:tabLst>
                  <a:tab pos="221615" algn="l"/>
                  <a:tab pos="222250" algn="l"/>
                </a:tabLst>
              </a:pPr>
              <a:r>
                <a:rPr sz="1450" spc="5" dirty="0">
                  <a:latin typeface="Arial"/>
                  <a:cs typeface="Arial"/>
                </a:rPr>
                <a:t>NXP </a:t>
              </a:r>
              <a:r>
                <a:rPr sz="1450" dirty="0">
                  <a:latin typeface="Arial"/>
                  <a:cs typeface="Arial"/>
                </a:rPr>
                <a:t>Sponsor: </a:t>
              </a:r>
              <a:r>
                <a:rPr sz="1450" b="1" spc="-25" dirty="0">
                  <a:latin typeface="Arial"/>
                  <a:cs typeface="Arial"/>
                </a:rPr>
                <a:t>Dr. </a:t>
              </a:r>
              <a:r>
                <a:rPr sz="1450" b="1" dirty="0">
                  <a:latin typeface="Arial"/>
                  <a:cs typeface="Arial"/>
                </a:rPr>
                <a:t>Kevin</a:t>
              </a:r>
              <a:r>
                <a:rPr sz="1450" b="1" spc="-5" dirty="0">
                  <a:latin typeface="Arial"/>
                  <a:cs typeface="Arial"/>
                </a:rPr>
                <a:t> </a:t>
              </a:r>
              <a:r>
                <a:rPr sz="1450" b="1" spc="5" dirty="0">
                  <a:latin typeface="Arial"/>
                  <a:cs typeface="Arial"/>
                </a:rPr>
                <a:t>Kemp</a:t>
              </a:r>
              <a:endParaRPr sz="1450" dirty="0">
                <a:latin typeface="Arial"/>
                <a:cs typeface="Arial"/>
              </a:endParaRPr>
            </a:p>
            <a:p>
              <a:pPr marL="221615" indent="-208915">
                <a:lnSpc>
                  <a:spcPct val="100000"/>
                </a:lnSpc>
                <a:spcBef>
                  <a:spcPts val="390"/>
                </a:spcBef>
                <a:buClr>
                  <a:srgbClr val="A6A6A6"/>
                </a:buClr>
                <a:buChar char="•"/>
                <a:tabLst>
                  <a:tab pos="221615" algn="l"/>
                  <a:tab pos="222250" algn="l"/>
                </a:tabLst>
              </a:pPr>
              <a:r>
                <a:rPr sz="1450" dirty="0">
                  <a:latin typeface="Arial"/>
                  <a:cs typeface="Arial"/>
                </a:rPr>
                <a:t>Senior Design II Mentor: </a:t>
              </a:r>
              <a:r>
                <a:rPr sz="1450" b="1" spc="-25" dirty="0">
                  <a:latin typeface="Arial"/>
                  <a:cs typeface="Arial"/>
                </a:rPr>
                <a:t>Mr. </a:t>
              </a:r>
              <a:r>
                <a:rPr sz="1450" b="1" spc="5" dirty="0">
                  <a:latin typeface="Arial"/>
                  <a:cs typeface="Arial"/>
                </a:rPr>
                <a:t>Alex</a:t>
              </a:r>
              <a:r>
                <a:rPr sz="1450" b="1" spc="-30" dirty="0">
                  <a:latin typeface="Arial"/>
                  <a:cs typeface="Arial"/>
                </a:rPr>
                <a:t> </a:t>
              </a:r>
              <a:r>
                <a:rPr sz="1450" b="1" spc="5" dirty="0">
                  <a:latin typeface="Arial"/>
                  <a:cs typeface="Arial"/>
                </a:rPr>
                <a:t>Song</a:t>
              </a:r>
              <a:endParaRPr sz="1450" dirty="0">
                <a:latin typeface="Arial"/>
                <a:cs typeface="Arial"/>
              </a:endParaRPr>
            </a:p>
            <a:p>
              <a:pPr marL="221615" indent="-208915">
                <a:lnSpc>
                  <a:spcPct val="100000"/>
                </a:lnSpc>
                <a:spcBef>
                  <a:spcPts val="395"/>
                </a:spcBef>
                <a:buClr>
                  <a:srgbClr val="A6A6A6"/>
                </a:buClr>
                <a:buChar char="•"/>
                <a:tabLst>
                  <a:tab pos="221615" algn="l"/>
                  <a:tab pos="222250" algn="l"/>
                </a:tabLst>
              </a:pPr>
              <a:r>
                <a:rPr sz="1450" dirty="0">
                  <a:latin typeface="Arial"/>
                  <a:cs typeface="Arial"/>
                </a:rPr>
                <a:t>Administrative Assistant: </a:t>
              </a:r>
              <a:r>
                <a:rPr sz="1450" b="1" spc="5" dirty="0">
                  <a:latin typeface="Arial"/>
                  <a:cs typeface="Arial"/>
                </a:rPr>
                <a:t>Ms. </a:t>
              </a:r>
              <a:r>
                <a:rPr sz="1450" b="1" dirty="0">
                  <a:latin typeface="Arial"/>
                  <a:cs typeface="Arial"/>
                </a:rPr>
                <a:t>Sarah</a:t>
              </a:r>
              <a:r>
                <a:rPr sz="1450" b="1" spc="-75" dirty="0">
                  <a:latin typeface="Arial"/>
                  <a:cs typeface="Arial"/>
                </a:rPr>
                <a:t> </a:t>
              </a:r>
              <a:r>
                <a:rPr sz="1450" b="1" spc="5" dirty="0">
                  <a:latin typeface="Arial"/>
                  <a:cs typeface="Arial"/>
                </a:rPr>
                <a:t>Rivas</a:t>
              </a:r>
              <a:endParaRPr sz="1450" dirty="0">
                <a:latin typeface="Arial"/>
                <a:cs typeface="Arial"/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14350697" y="0"/>
            <a:ext cx="5750610" cy="1759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38612" y="6809605"/>
            <a:ext cx="3962210" cy="3165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15036" y="11078927"/>
            <a:ext cx="4196478" cy="1577996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21615" indent="-208915">
              <a:lnSpc>
                <a:spcPct val="100000"/>
              </a:lnSpc>
              <a:spcBef>
                <a:spcPts val="665"/>
              </a:spcBef>
              <a:buClr>
                <a:srgbClr val="A6A6A6"/>
              </a:buClr>
              <a:buChar char="•"/>
              <a:tabLst>
                <a:tab pos="221615" algn="l"/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Lack of medication adherence is estimated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dirty="0">
                <a:latin typeface="Arial"/>
                <a:cs typeface="Arial"/>
              </a:rPr>
              <a:t>cause 125,000 deaths per</a:t>
            </a:r>
            <a:r>
              <a:rPr sz="1450" spc="120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year</a:t>
            </a:r>
          </a:p>
          <a:p>
            <a:pPr marL="221615" indent="-208915">
              <a:lnSpc>
                <a:spcPct val="100000"/>
              </a:lnSpc>
              <a:spcBef>
                <a:spcPts val="570"/>
              </a:spcBef>
              <a:buClr>
                <a:srgbClr val="A6A6A6"/>
              </a:buClr>
              <a:buChar char="•"/>
              <a:tabLst>
                <a:tab pos="221615" algn="l"/>
                <a:tab pos="222250" algn="l"/>
              </a:tabLst>
            </a:pPr>
            <a:r>
              <a:rPr sz="1450" spc="5" dirty="0">
                <a:latin typeface="Arial"/>
                <a:cs typeface="Arial"/>
              </a:rPr>
              <a:t>Costs </a:t>
            </a:r>
            <a:r>
              <a:rPr sz="1450" dirty="0">
                <a:latin typeface="Arial"/>
                <a:cs typeface="Arial"/>
              </a:rPr>
              <a:t>between $100-$289 billion </a:t>
            </a:r>
            <a:r>
              <a:rPr sz="1450" spc="5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year </a:t>
            </a:r>
            <a:r>
              <a:rPr sz="1450" spc="5" dirty="0">
                <a:latin typeface="Arial"/>
                <a:cs typeface="Arial"/>
              </a:rPr>
              <a:t>to tax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payers</a:t>
            </a:r>
          </a:p>
          <a:p>
            <a:pPr marL="221615" indent="-208915">
              <a:lnSpc>
                <a:spcPct val="100000"/>
              </a:lnSpc>
              <a:spcBef>
                <a:spcPts val="565"/>
              </a:spcBef>
              <a:buClr>
                <a:srgbClr val="A6A6A6"/>
              </a:buClr>
              <a:buChar char="•"/>
              <a:tabLst>
                <a:tab pos="221615" algn="l"/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People typically </a:t>
            </a:r>
            <a:r>
              <a:rPr sz="1450" spc="5" dirty="0">
                <a:latin typeface="Arial"/>
                <a:cs typeface="Arial"/>
              </a:rPr>
              <a:t>take </a:t>
            </a:r>
            <a:r>
              <a:rPr sz="1450" dirty="0">
                <a:latin typeface="Arial"/>
                <a:cs typeface="Arial"/>
              </a:rPr>
              <a:t>only half of prescribed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doses</a:t>
            </a:r>
          </a:p>
        </p:txBody>
      </p:sp>
      <p:sp>
        <p:nvSpPr>
          <p:cNvPr id="26" name="object 26"/>
          <p:cNvSpPr/>
          <p:nvPr/>
        </p:nvSpPr>
        <p:spPr>
          <a:xfrm>
            <a:off x="4807325" y="12613152"/>
            <a:ext cx="10053446" cy="20062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1743" y="11501572"/>
            <a:ext cx="10052050" cy="558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6025" y="7206626"/>
            <a:ext cx="10052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5730" algn="ctr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24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7432" y="12318844"/>
            <a:ext cx="214820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dirty="0">
                <a:latin typeface="Arial"/>
                <a:cs typeface="Arial"/>
              </a:rPr>
              <a:t>Us</a:t>
            </a:r>
            <a:r>
              <a:rPr sz="1650" b="1" dirty="0">
                <a:latin typeface="Arial"/>
                <a:cs typeface="Arial"/>
              </a:rPr>
              <a:t>er </a:t>
            </a:r>
            <a:r>
              <a:rPr sz="1650" b="1" spc="-5" dirty="0">
                <a:latin typeface="Arial"/>
                <a:cs typeface="Arial"/>
              </a:rPr>
              <a:t>Input</a:t>
            </a:r>
            <a:r>
              <a:rPr sz="1650" b="1" spc="-65" dirty="0">
                <a:latin typeface="Arial"/>
                <a:cs typeface="Arial"/>
              </a:rPr>
              <a:t> </a:t>
            </a:r>
            <a:r>
              <a:rPr sz="1650" b="1" spc="-5" dirty="0">
                <a:latin typeface="Arial"/>
                <a:cs typeface="Arial"/>
              </a:rPr>
              <a:t>Sequence: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89286" y="4504013"/>
            <a:ext cx="2876550" cy="985526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650" b="1" spc="-5" dirty="0">
                <a:latin typeface="Arial"/>
                <a:cs typeface="Arial"/>
              </a:rPr>
              <a:t>Interfaces:</a:t>
            </a:r>
            <a:endParaRPr sz="165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55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650" spc="-5" dirty="0">
                <a:latin typeface="Arial"/>
                <a:cs typeface="Arial"/>
              </a:rPr>
              <a:t>1.1” OLED Hexiwear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Screen</a:t>
            </a:r>
            <a:endParaRPr sz="165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54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650" spc="-5" dirty="0">
                <a:latin typeface="Arial"/>
                <a:cs typeface="Arial"/>
              </a:rPr>
              <a:t>Audio</a:t>
            </a:r>
            <a:r>
              <a:rPr sz="1650" spc="-10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Alarm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5536" y="5345817"/>
            <a:ext cx="1071392" cy="14381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518705" y="3218727"/>
            <a:ext cx="1614598" cy="1569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536" y="3065609"/>
            <a:ext cx="1090953" cy="14098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17443" y="4520434"/>
            <a:ext cx="12973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1099"/>
              </a:lnSpc>
              <a:spcBef>
                <a:spcPts val="90"/>
              </a:spcBef>
            </a:pPr>
            <a:r>
              <a:rPr sz="1450" b="1" spc="5" dirty="0">
                <a:latin typeface="Arial"/>
                <a:cs typeface="Arial"/>
              </a:rPr>
              <a:t>Project  Manager  </a:t>
            </a:r>
            <a:r>
              <a:rPr sz="1450" spc="-10" dirty="0">
                <a:latin typeface="Arial"/>
                <a:cs typeface="Arial"/>
              </a:rPr>
              <a:t>Vanessa</a:t>
            </a:r>
            <a:r>
              <a:rPr sz="1450" spc="-110" dirty="0">
                <a:latin typeface="Arial"/>
                <a:cs typeface="Arial"/>
              </a:rPr>
              <a:t> </a:t>
            </a:r>
            <a:r>
              <a:rPr sz="1450" spc="-15" dirty="0">
                <a:latin typeface="Arial"/>
                <a:cs typeface="Arial"/>
              </a:rPr>
              <a:t>Yanez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788" y="6923344"/>
            <a:ext cx="789940" cy="471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9705">
              <a:lnSpc>
                <a:spcPct val="101099"/>
              </a:lnSpc>
              <a:spcBef>
                <a:spcPts val="90"/>
              </a:spcBef>
            </a:pPr>
            <a:r>
              <a:rPr sz="1450" dirty="0">
                <a:latin typeface="Arial"/>
                <a:cs typeface="Arial"/>
              </a:rPr>
              <a:t>Kelly  </a:t>
            </a:r>
            <a:r>
              <a:rPr sz="1450" spc="5" dirty="0">
                <a:latin typeface="Arial"/>
                <a:cs typeface="Arial"/>
              </a:rPr>
              <a:t>Ca</a:t>
            </a:r>
            <a:r>
              <a:rPr sz="1450" spc="-5" dirty="0">
                <a:latin typeface="Arial"/>
                <a:cs typeface="Arial"/>
              </a:rPr>
              <a:t>rr</a:t>
            </a:r>
            <a:r>
              <a:rPr sz="1450" spc="5" dirty="0">
                <a:latin typeface="Arial"/>
                <a:cs typeface="Arial"/>
              </a:rPr>
              <a:t>anza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95543" y="4707592"/>
            <a:ext cx="109982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latin typeface="Arial"/>
                <a:cs typeface="Arial"/>
              </a:rPr>
              <a:t>Franco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Justo</a:t>
            </a:r>
          </a:p>
        </p:txBody>
      </p:sp>
      <p:sp>
        <p:nvSpPr>
          <p:cNvPr id="42" name="object 42"/>
          <p:cNvSpPr/>
          <p:nvPr/>
        </p:nvSpPr>
        <p:spPr>
          <a:xfrm>
            <a:off x="2695944" y="3067169"/>
            <a:ext cx="1140648" cy="1381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708294" y="4868096"/>
            <a:ext cx="1503680" cy="66802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21615" indent="-208915">
              <a:lnSpc>
                <a:spcPct val="100000"/>
              </a:lnSpc>
              <a:spcBef>
                <a:spcPts val="645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650" spc="-5" dirty="0">
                <a:latin typeface="Arial"/>
                <a:cs typeface="Arial"/>
              </a:rPr>
              <a:t>NFC</a:t>
            </a:r>
            <a:r>
              <a:rPr sz="1650" spc="-45" dirty="0">
                <a:latin typeface="Arial"/>
                <a:cs typeface="Arial"/>
              </a:rPr>
              <a:t> </a:t>
            </a:r>
            <a:r>
              <a:rPr sz="1650" spc="-50" dirty="0">
                <a:latin typeface="Arial"/>
                <a:cs typeface="Arial"/>
              </a:rPr>
              <a:t>Tags</a:t>
            </a:r>
            <a:endParaRPr sz="165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spcBef>
                <a:spcPts val="55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650" spc="-5" dirty="0">
                <a:latin typeface="Arial"/>
                <a:cs typeface="Arial"/>
              </a:rPr>
              <a:t>Memory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Card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CC74027A-FCC3-4778-8DB6-345C96D60DDC}"/>
              </a:ext>
            </a:extLst>
          </p:cNvPr>
          <p:cNvSpPr txBox="1"/>
          <p:nvPr/>
        </p:nvSpPr>
        <p:spPr>
          <a:xfrm>
            <a:off x="302823" y="8022357"/>
            <a:ext cx="4247606" cy="24181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  <a:buClr>
                <a:srgbClr val="A6A6A6"/>
              </a:buClr>
              <a:tabLst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HexiMed is an IoT connected medication reminder that functions to:</a:t>
            </a:r>
          </a:p>
          <a:p>
            <a:pPr marL="221615" marR="5080" indent="-208915">
              <a:lnSpc>
                <a:spcPct val="101099"/>
              </a:lnSpc>
              <a:spcBef>
                <a:spcPts val="9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Notify </a:t>
            </a:r>
            <a:r>
              <a:rPr sz="1450" spc="5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patient when </a:t>
            </a:r>
            <a:r>
              <a:rPr sz="1450" spc="5" dirty="0">
                <a:latin typeface="Arial"/>
                <a:cs typeface="Arial"/>
              </a:rPr>
              <a:t>to take </a:t>
            </a:r>
            <a:r>
              <a:rPr sz="1450" dirty="0">
                <a:latin typeface="Arial"/>
                <a:cs typeface="Arial"/>
              </a:rPr>
              <a:t>proper medications by use of visual  and sound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alarm</a:t>
            </a:r>
          </a:p>
          <a:p>
            <a:pPr marL="221615" marR="459105" indent="-208915">
              <a:lnSpc>
                <a:spcPct val="101099"/>
              </a:lnSpc>
              <a:spcBef>
                <a:spcPts val="55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Seeks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dirty="0">
                <a:latin typeface="Arial"/>
                <a:cs typeface="Arial"/>
              </a:rPr>
              <a:t>improve medication adherence by establishing an  organized medication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schedule</a:t>
            </a:r>
          </a:p>
          <a:p>
            <a:pPr marL="221615" marR="66675" indent="-208915">
              <a:lnSpc>
                <a:spcPct val="101099"/>
              </a:lnSpc>
              <a:spcBef>
                <a:spcPts val="550"/>
              </a:spcBef>
              <a:buClr>
                <a:srgbClr val="A6A6A6"/>
              </a:buClr>
              <a:buFont typeface="Wingdings"/>
              <a:buChar char=""/>
              <a:tabLst>
                <a:tab pos="222250" algn="l"/>
              </a:tabLst>
            </a:pPr>
            <a:r>
              <a:rPr sz="1450" dirty="0">
                <a:latin typeface="Arial"/>
                <a:cs typeface="Arial"/>
              </a:rPr>
              <a:t>Provide </a:t>
            </a:r>
            <a:r>
              <a:rPr sz="1450" spc="5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medication log stored on </a:t>
            </a:r>
            <a:r>
              <a:rPr sz="1450" spc="5" dirty="0">
                <a:latin typeface="Arial"/>
                <a:cs typeface="Arial"/>
              </a:rPr>
              <a:t>to a SD </a:t>
            </a:r>
            <a:r>
              <a:rPr sz="1450" dirty="0">
                <a:latin typeface="Arial"/>
                <a:cs typeface="Arial"/>
              </a:rPr>
              <a:t>card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dirty="0">
                <a:latin typeface="Arial"/>
                <a:cs typeface="Arial"/>
              </a:rPr>
              <a:t>be accessed  by </a:t>
            </a:r>
            <a:r>
              <a:rPr sz="1450" spc="5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physician, </a:t>
            </a:r>
            <a:r>
              <a:rPr sz="1450" spc="-10" dirty="0">
                <a:latin typeface="Arial"/>
                <a:cs typeface="Arial"/>
              </a:rPr>
              <a:t>caregiver, </a:t>
            </a:r>
            <a:r>
              <a:rPr sz="1450" dirty="0">
                <a:latin typeface="Arial"/>
                <a:cs typeface="Arial"/>
              </a:rPr>
              <a:t>or</a:t>
            </a:r>
            <a:r>
              <a:rPr sz="1450" spc="10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patient</a:t>
            </a:r>
          </a:p>
        </p:txBody>
      </p:sp>
      <p:sp>
        <p:nvSpPr>
          <p:cNvPr id="46" name="object 28">
            <a:extLst>
              <a:ext uri="{FF2B5EF4-FFF2-40B4-BE49-F238E27FC236}">
                <a16:creationId xmlns:a16="http://schemas.microsoft.com/office/drawing/2014/main" id="{5B884888-ED82-4DA2-9DBA-4812303CE0BD}"/>
              </a:ext>
            </a:extLst>
          </p:cNvPr>
          <p:cNvSpPr txBox="1"/>
          <p:nvPr/>
        </p:nvSpPr>
        <p:spPr>
          <a:xfrm>
            <a:off x="4994000" y="2468098"/>
            <a:ext cx="10052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5730" algn="ctr">
              <a:lnSpc>
                <a:spcPct val="100000"/>
              </a:lnSpc>
              <a:spcBef>
                <a:spcPts val="120"/>
              </a:spcBef>
            </a:pPr>
            <a:r>
              <a:rPr lang="en-US" sz="2450" spc="10" dirty="0">
                <a:solidFill>
                  <a:srgbClr val="FFFFFF"/>
                </a:solidFill>
                <a:latin typeface="Arial"/>
                <a:cs typeface="Arial"/>
              </a:rPr>
              <a:t>Project Features &amp; Components 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48" name="object 34">
            <a:extLst>
              <a:ext uri="{FF2B5EF4-FFF2-40B4-BE49-F238E27FC236}">
                <a16:creationId xmlns:a16="http://schemas.microsoft.com/office/drawing/2014/main" id="{B0F913EC-1655-455A-AFD6-9195A28555C0}"/>
              </a:ext>
            </a:extLst>
          </p:cNvPr>
          <p:cNvSpPr/>
          <p:nvPr/>
        </p:nvSpPr>
        <p:spPr>
          <a:xfrm>
            <a:off x="2695543" y="5237991"/>
            <a:ext cx="1071392" cy="14381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73AC9916-E57A-46F3-98DA-18185639EE58}"/>
              </a:ext>
            </a:extLst>
          </p:cNvPr>
          <p:cNvSpPr txBox="1"/>
          <p:nvPr/>
        </p:nvSpPr>
        <p:spPr>
          <a:xfrm>
            <a:off x="2695543" y="6946757"/>
            <a:ext cx="1049916" cy="44839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9705">
              <a:lnSpc>
                <a:spcPct val="101099"/>
              </a:lnSpc>
              <a:spcBef>
                <a:spcPts val="90"/>
              </a:spcBef>
            </a:pPr>
            <a:r>
              <a:rPr lang="en-US" sz="1450" dirty="0">
                <a:latin typeface="Arial"/>
                <a:cs typeface="Arial"/>
              </a:rPr>
              <a:t>Michael Harmon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1" name="object 28">
            <a:extLst>
              <a:ext uri="{FF2B5EF4-FFF2-40B4-BE49-F238E27FC236}">
                <a16:creationId xmlns:a16="http://schemas.microsoft.com/office/drawing/2014/main" id="{38A5FDF4-1F14-4FC6-A77E-74E82DB75DE7}"/>
              </a:ext>
            </a:extLst>
          </p:cNvPr>
          <p:cNvSpPr txBox="1"/>
          <p:nvPr/>
        </p:nvSpPr>
        <p:spPr>
          <a:xfrm>
            <a:off x="617442" y="10518290"/>
            <a:ext cx="34391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5730" algn="ctr">
              <a:lnSpc>
                <a:spcPct val="100000"/>
              </a:lnSpc>
              <a:spcBef>
                <a:spcPts val="120"/>
              </a:spcBef>
            </a:pPr>
            <a:r>
              <a:rPr lang="en-US" sz="2450" spc="10" dirty="0">
                <a:solidFill>
                  <a:srgbClr val="FFFFFF"/>
                </a:solidFill>
                <a:latin typeface="Arial"/>
                <a:cs typeface="Arial"/>
              </a:rPr>
              <a:t>Project Motivation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376BA5-FA27-4643-B3C0-A2BDE014E1B0}"/>
              </a:ext>
            </a:extLst>
          </p:cNvPr>
          <p:cNvGrpSpPr/>
          <p:nvPr/>
        </p:nvGrpSpPr>
        <p:grpSpPr>
          <a:xfrm>
            <a:off x="15633655" y="6314330"/>
            <a:ext cx="4188354" cy="544486"/>
            <a:chOff x="15392951" y="2420426"/>
            <a:chExt cx="4188354" cy="544486"/>
          </a:xfrm>
        </p:grpSpPr>
        <p:sp>
          <p:nvSpPr>
            <p:cNvPr id="13" name="object 13"/>
            <p:cNvSpPr/>
            <p:nvPr/>
          </p:nvSpPr>
          <p:spPr>
            <a:xfrm>
              <a:off x="15392951" y="2420426"/>
              <a:ext cx="4188354" cy="544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6">
              <a:extLst>
                <a:ext uri="{FF2B5EF4-FFF2-40B4-BE49-F238E27FC236}">
                  <a16:creationId xmlns:a16="http://schemas.microsoft.com/office/drawing/2014/main" id="{DF14C5EE-19D3-4B99-B711-763B32C5C25D}"/>
                </a:ext>
              </a:extLst>
            </p:cNvPr>
            <p:cNvSpPr txBox="1"/>
            <p:nvPr/>
          </p:nvSpPr>
          <p:spPr>
            <a:xfrm>
              <a:off x="15514595" y="2468098"/>
              <a:ext cx="2921445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60475">
                <a:lnSpc>
                  <a:spcPct val="100000"/>
                </a:lnSpc>
                <a:spcBef>
                  <a:spcPts val="120"/>
                </a:spcBef>
              </a:pPr>
              <a:r>
                <a:rPr lang="en-US" sz="2450" spc="5" dirty="0">
                  <a:solidFill>
                    <a:srgbClr val="FFFFFF"/>
                  </a:solidFill>
                  <a:latin typeface="Arial"/>
                  <a:cs typeface="Arial"/>
                </a:rPr>
                <a:t>Conclusion</a:t>
              </a:r>
              <a:endParaRPr sz="2450" dirty="0">
                <a:latin typeface="Arial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34D4BC-D9D9-4479-A81B-A7626D6CE831}"/>
              </a:ext>
            </a:extLst>
          </p:cNvPr>
          <p:cNvGrpSpPr/>
          <p:nvPr/>
        </p:nvGrpSpPr>
        <p:grpSpPr>
          <a:xfrm>
            <a:off x="15497248" y="2428035"/>
            <a:ext cx="4188354" cy="585073"/>
            <a:chOff x="14881141" y="13005631"/>
            <a:chExt cx="4188354" cy="585073"/>
          </a:xfrm>
        </p:grpSpPr>
        <p:sp>
          <p:nvSpPr>
            <p:cNvPr id="30" name="object 30"/>
            <p:cNvSpPr/>
            <p:nvPr/>
          </p:nvSpPr>
          <p:spPr>
            <a:xfrm>
              <a:off x="14881141" y="13005631"/>
              <a:ext cx="4188354" cy="58507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8">
              <a:extLst>
                <a:ext uri="{FF2B5EF4-FFF2-40B4-BE49-F238E27FC236}">
                  <a16:creationId xmlns:a16="http://schemas.microsoft.com/office/drawing/2014/main" id="{4AA83BBB-E2D7-48CE-ABAA-D86CAAB30242}"/>
                </a:ext>
              </a:extLst>
            </p:cNvPr>
            <p:cNvSpPr txBox="1"/>
            <p:nvPr/>
          </p:nvSpPr>
          <p:spPr>
            <a:xfrm>
              <a:off x="15209527" y="13083560"/>
              <a:ext cx="3439139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5730" algn="ctr">
                <a:lnSpc>
                  <a:spcPct val="100000"/>
                </a:lnSpc>
                <a:spcBef>
                  <a:spcPts val="120"/>
                </a:spcBef>
              </a:pPr>
              <a:r>
                <a:rPr lang="en-US" sz="2450" spc="10" dirty="0">
                  <a:solidFill>
                    <a:srgbClr val="FFFFFF"/>
                  </a:solidFill>
                  <a:latin typeface="Arial"/>
                  <a:cs typeface="Arial"/>
                </a:rPr>
                <a:t>Project Outcome</a:t>
              </a:r>
              <a:endParaRPr sz="2450" dirty="0">
                <a:latin typeface="Arial"/>
                <a:cs typeface="Arial"/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06627271-4B95-4E7D-9031-DF403F87D5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59" y="6882227"/>
            <a:ext cx="4154757" cy="241816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D838F1D-FE26-450E-8FAA-0AE7DC43A75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2493" r="10502" b="12446"/>
          <a:stretch/>
        </p:blipFill>
        <p:spPr>
          <a:xfrm>
            <a:off x="15614650" y="3147163"/>
            <a:ext cx="3972237" cy="313704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0224DEB-8E1D-4ABA-A509-F10CF1F7FE9B}"/>
              </a:ext>
            </a:extLst>
          </p:cNvPr>
          <p:cNvGrpSpPr/>
          <p:nvPr/>
        </p:nvGrpSpPr>
        <p:grpSpPr>
          <a:xfrm>
            <a:off x="197030" y="2428035"/>
            <a:ext cx="4188354" cy="543230"/>
            <a:chOff x="197030" y="2428035"/>
            <a:chExt cx="4188354" cy="543230"/>
          </a:xfrm>
        </p:grpSpPr>
        <p:sp>
          <p:nvSpPr>
            <p:cNvPr id="4" name="object 4"/>
            <p:cNvSpPr/>
            <p:nvPr/>
          </p:nvSpPr>
          <p:spPr>
            <a:xfrm>
              <a:off x="197030" y="2428035"/>
              <a:ext cx="4188354" cy="54323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8">
              <a:extLst>
                <a:ext uri="{FF2B5EF4-FFF2-40B4-BE49-F238E27FC236}">
                  <a16:creationId xmlns:a16="http://schemas.microsoft.com/office/drawing/2014/main" id="{4D601198-19EB-4F76-8543-4B8445D31C46}"/>
                </a:ext>
              </a:extLst>
            </p:cNvPr>
            <p:cNvSpPr txBox="1"/>
            <p:nvPr/>
          </p:nvSpPr>
          <p:spPr>
            <a:xfrm>
              <a:off x="557142" y="2478366"/>
              <a:ext cx="3439139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5730" algn="ctr">
                <a:lnSpc>
                  <a:spcPct val="100000"/>
                </a:lnSpc>
                <a:spcBef>
                  <a:spcPts val="120"/>
                </a:spcBef>
              </a:pPr>
              <a:r>
                <a:rPr lang="en-US" sz="2450" spc="10" dirty="0">
                  <a:solidFill>
                    <a:srgbClr val="FFFFFF"/>
                  </a:solidFill>
                  <a:latin typeface="Arial"/>
                  <a:cs typeface="Arial"/>
                </a:rPr>
                <a:t>Team Members</a:t>
              </a:r>
              <a:endParaRPr sz="2450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e1355776f12c0886d79d94ead2a5fe0a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9dfef6c7c8a7b495fac6a7bfa03d6a08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4FBB11-1E73-49E8-8CFF-6C189A205077}"/>
</file>

<file path=customXml/itemProps2.xml><?xml version="1.0" encoding="utf-8"?>
<ds:datastoreItem xmlns:ds="http://schemas.openxmlformats.org/officeDocument/2006/customXml" ds:itemID="{B41639AA-2FEE-495B-8D8C-5572D222621F}"/>
</file>

<file path=customXml/itemProps3.xml><?xml version="1.0" encoding="utf-8"?>
<ds:datastoreItem xmlns:ds="http://schemas.openxmlformats.org/officeDocument/2006/customXml" ds:itemID="{4D155F0C-841E-40B9-AC0B-E9FF539250F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231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1.7 Hexiwear IoT Team Lambda - HexiMed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1.7 Hexiwear IoT Team Lambda - HexiMed</dc:title>
  <cp:lastModifiedBy>Yanez, Vanessa L</cp:lastModifiedBy>
  <cp:revision>3</cp:revision>
  <dcterms:created xsi:type="dcterms:W3CDTF">2018-11-19T17:50:15Z</dcterms:created>
  <dcterms:modified xsi:type="dcterms:W3CDTF">2018-11-20T17:44:34Z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